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emf" ContentType="image/x-emf"/>
  <Override PartName="/ppt/theme/theme3.xml" ContentType="application/vnd.openxmlformats-officedocument.them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theme/theme2.xml" ContentType="application/vnd.openxmlformats-officedocument.theme+xml"/>
  <Default Extension="tiff" ContentType="image/tiff"/>
  <Override PartName="/ppt/slides/slide6.xml" ContentType="application/vnd.openxmlformats-officedocument.presentationml.slide+xml"/>
  <Default Extension="wdp" ContentType="image/vnd.ms-photo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2" r:id="rId3"/>
    <p:sldId id="263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6C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592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3FFD74-28CB-F24B-86FB-80E77E7E6A7A}" type="datetime1">
              <a:rPr lang="en-US"/>
              <a:pPr/>
              <a:t>1/21/13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BDDF5C-2F34-0041-BA0B-F8938DB365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2006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49F8462-557B-5B44-91FF-4121E9B91892}" type="datetime1">
              <a:rPr lang="en-US"/>
              <a:pPr/>
              <a:t>1/21/13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A378621-06C0-7049-9C7A-F37A5C270D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0290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248525" y="6161088"/>
            <a:ext cx="1054100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3538"/>
            <a:ext cx="8229600" cy="683847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646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tx1"/>
                </a:solidFill>
                <a:latin typeface="+mj-lt"/>
                <a:cs typeface="Times New Roman (Body)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P-</a:t>
            </a:r>
            <a:fld id="{41C44052-12B7-5C4F-B25A-4E92A99E4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2977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538"/>
            <a:ext cx="8229600" cy="4963625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153275" y="6151563"/>
            <a:ext cx="1533525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P-</a:t>
            </a:r>
            <a:fld id="{350C2255-24A6-BD4E-B151-96B348EA12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3692"/>
            <a:ext cx="4038600" cy="5012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3692"/>
            <a:ext cx="4038600" cy="5012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48450" y="6151563"/>
            <a:ext cx="2038350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P-</a:t>
            </a:r>
            <a:fld id="{9CF66808-C637-B644-953A-54F2C323F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P-</a:t>
            </a:r>
            <a:fld id="{251323D1-FF98-5241-92E8-46C295ED4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P-</a:t>
            </a:r>
            <a:fld id="{679D6394-CD79-6D49-BE90-327747560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3100"/>
          </a:xfrm>
          <a:prstGeom prst="rect">
            <a:avLst/>
          </a:prstGeom>
          <a:solidFill>
            <a:srgbClr val="6C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8063" y="6151563"/>
            <a:ext cx="1328737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n-US" dirty="0" smtClean="0"/>
              <a:t>-</a:t>
            </a:r>
            <a:fld id="{BDEB8E7F-7688-9D4F-8DC3-1906527DDD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2590800" y="6159500"/>
            <a:ext cx="3962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dirty="0" smtClean="0"/>
              <a:t>Design A Candy Carton</a:t>
            </a:r>
            <a:endParaRPr lang="en-US" sz="800" dirty="0"/>
          </a:p>
        </p:txBody>
      </p:sp>
      <p:sp>
        <p:nvSpPr>
          <p:cNvPr id="1030" name="Rectangle 11"/>
          <p:cNvSpPr>
            <a:spLocks noChangeArrowheads="1"/>
          </p:cNvSpPr>
          <p:nvPr userDrawn="1"/>
        </p:nvSpPr>
        <p:spPr bwMode="auto">
          <a:xfrm>
            <a:off x="457200" y="6159500"/>
            <a:ext cx="1457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"/>
              <a:t>Projector Resources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Rockwell"/>
          <a:ea typeface="ＭＳ Ｐゴシック" charset="-128"/>
          <a:cs typeface="Rockwel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Rockwel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Rockwel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Rockwel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rgbClr val="6C0000"/>
          </a:solidFill>
          <a:latin typeface="+mj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j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457200" y="273050"/>
            <a:ext cx="8229600" cy="6842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Rockwell" charset="0"/>
              </a:rPr>
              <a:t>Design a Candy Carton</a:t>
            </a:r>
            <a:endParaRPr lang="en-US" dirty="0">
              <a:latin typeface="Rockwell" charset="0"/>
            </a:endParaRPr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1371600" y="2266950"/>
            <a:ext cx="6400800" cy="1752600"/>
          </a:xfrm>
        </p:spPr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Projector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a Candy </a:t>
            </a:r>
            <a:r>
              <a:rPr lang="en-US" dirty="0" smtClean="0"/>
              <a:t>Carton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P-</a:t>
            </a:r>
            <a:fld id="{350C2255-24A6-BD4E-B151-96B348EA12B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539"/>
            <a:ext cx="8229600" cy="564661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/>
              <a:t>A candy company wants a carton that will contain 18 candies. </a:t>
            </a:r>
            <a:endParaRPr lang="en-GB" sz="1800" b="0" dirty="0"/>
          </a:p>
        </p:txBody>
      </p:sp>
      <p:pic>
        <p:nvPicPr>
          <p:cNvPr id="6" name="Picture 5" descr="P1010018.JPG"/>
          <p:cNvPicPr/>
          <p:nvPr/>
        </p:nvPicPr>
        <p:blipFill rotWithShape="1"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754" t="9599" r="3754" b="22357"/>
          <a:stretch/>
        </p:blipFill>
        <p:spPr bwMode="auto">
          <a:xfrm>
            <a:off x="4571999" y="1727200"/>
            <a:ext cx="4114801" cy="2229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727200"/>
            <a:ext cx="3810000" cy="10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6C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Your design must take into account the following:</a:t>
            </a:r>
          </a:p>
          <a:p>
            <a:pPr lvl="0"/>
            <a:r>
              <a:rPr lang="en-US" sz="1800" b="0" dirty="0"/>
              <a:t>The candies are each 1cm deep and 2cm in diameter. </a:t>
            </a:r>
            <a:endParaRPr lang="en-GB" sz="1800" b="0" dirty="0"/>
          </a:p>
          <a:p>
            <a:pPr lvl="0"/>
            <a:r>
              <a:rPr lang="en-US" sz="1800" b="0" dirty="0"/>
              <a:t>The carton must be made from a net that fits on a single sheet of letter-sized cardboard.</a:t>
            </a:r>
            <a:endParaRPr lang="en-GB" sz="1800" b="0" dirty="0"/>
          </a:p>
          <a:p>
            <a:pPr lvl="0"/>
            <a:r>
              <a:rPr lang="en-US" sz="1800" b="0" dirty="0"/>
              <a:t>The design should require as little cutting as possible. </a:t>
            </a:r>
            <a:endParaRPr lang="en-GB" sz="1800" b="0" dirty="0"/>
          </a:p>
          <a:p>
            <a:pPr lvl="0"/>
            <a:r>
              <a:rPr lang="en-US" sz="1800" b="0" dirty="0"/>
              <a:t>The sides of the carton will be fixed together using glue flaps. </a:t>
            </a:r>
            <a:br>
              <a:rPr lang="en-US" sz="1800" b="0" dirty="0"/>
            </a:br>
            <a:r>
              <a:rPr lang="en-US" sz="1800" b="0" dirty="0"/>
              <a:t>Show where these will be on your net</a:t>
            </a:r>
            <a:r>
              <a:rPr lang="en-US" sz="1800" b="0" dirty="0" smtClean="0"/>
              <a:t>.</a:t>
            </a:r>
            <a:endParaRPr lang="en-GB" sz="1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4445635"/>
            <a:ext cx="439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800000"/>
                </a:solidFill>
              </a:rPr>
              <a:t>Produce two possible designs for nets of the candy carton. </a:t>
            </a:r>
            <a:endParaRPr lang="en-GB" sz="1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800000"/>
                </a:solidFill>
              </a:rPr>
              <a:t>Compare your two designs. Record in writing which carton you think is best, and why. </a:t>
            </a:r>
            <a:endParaRPr lang="en-GB" sz="1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Piece of Candy</a:t>
            </a:r>
            <a:endParaRPr lang="en-GB" dirty="0"/>
          </a:p>
        </p:txBody>
      </p:sp>
      <p:pic>
        <p:nvPicPr>
          <p:cNvPr id="5" name="Content Placeholder 4" descr="Candy 6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lum bright="11000" contrast="4000"/>
          </a:blip>
          <a:srcRect l="11374" t="10865" r="-11374" b="2233"/>
          <a:stretch/>
        </p:blipFill>
        <p:spPr>
          <a:xfrm>
            <a:off x="800100" y="1162050"/>
            <a:ext cx="8229600" cy="4712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P-</a:t>
            </a:r>
            <a:fld id="{350C2255-24A6-BD4E-B151-96B348EA12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Carton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W</a:t>
            </a:r>
            <a:r>
              <a:rPr lang="en-US" sz="2000" b="0" dirty="0" smtClean="0">
                <a:solidFill>
                  <a:schemeClr val="tx1"/>
                </a:solidFill>
              </a:rPr>
              <a:t>ork in pairs to try to design a better carton than either of you produced individually. </a:t>
            </a:r>
          </a:p>
          <a:p>
            <a:endParaRPr lang="en-GB" sz="2000" b="0" dirty="0" smtClean="0">
              <a:solidFill>
                <a:schemeClr val="tx1"/>
              </a:solidFill>
            </a:endParaRPr>
          </a:p>
          <a:p>
            <a:r>
              <a:rPr lang="en-US" sz="2000" b="0" dirty="0" smtClean="0">
                <a:solidFill>
                  <a:schemeClr val="tx1"/>
                </a:solidFill>
              </a:rPr>
              <a:t>Take turns to explain the work you have done so far. 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Ask questions if you do not understand the explanation.</a:t>
            </a:r>
          </a:p>
          <a:p>
            <a:endParaRPr lang="en-US" sz="2000" b="0" dirty="0" smtClean="0">
              <a:solidFill>
                <a:schemeClr val="tx1"/>
              </a:solidFill>
            </a:endParaRPr>
          </a:p>
          <a:p>
            <a:r>
              <a:rPr lang="en-US" sz="2000" b="0" dirty="0" smtClean="0">
                <a:solidFill>
                  <a:schemeClr val="tx1"/>
                </a:solidFill>
              </a:rPr>
              <a:t>Take a few minutes to come up with a joint plan of action. </a:t>
            </a:r>
          </a:p>
          <a:p>
            <a:endParaRPr lang="en-GB" sz="2000" b="0" dirty="0" smtClean="0">
              <a:solidFill>
                <a:schemeClr val="tx1"/>
              </a:solidFill>
            </a:endParaRPr>
          </a:p>
          <a:p>
            <a:r>
              <a:rPr lang="en-US" sz="2000" b="0" dirty="0" smtClean="0">
                <a:solidFill>
                  <a:schemeClr val="tx1"/>
                </a:solidFill>
              </a:rPr>
              <a:t>Make a poster showing the nets of the cartons you design, 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record all your assumptions and decisions in detail. </a:t>
            </a:r>
          </a:p>
          <a:p>
            <a:endParaRPr lang="en-GB" sz="2000" b="0" dirty="0" smtClean="0">
              <a:solidFill>
                <a:schemeClr val="tx1"/>
              </a:solidFill>
            </a:endParaRPr>
          </a:p>
          <a:p>
            <a:r>
              <a:rPr lang="en-US" sz="2000" b="0" dirty="0" smtClean="0">
                <a:solidFill>
                  <a:schemeClr val="tx1"/>
                </a:solidFill>
              </a:rPr>
              <a:t>Remember – there are lots of different cartons that are good responses to this task. </a:t>
            </a:r>
            <a:endParaRPr lang="en-GB" sz="2000" b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P-</a:t>
            </a:r>
            <a:fld id="{350C2255-24A6-BD4E-B151-96B348EA12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11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Responses to Discuss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>
                <a:solidFill>
                  <a:srgbClr val="000000"/>
                </a:solidFill>
              </a:rPr>
              <a:t>In your pair, choose one of the </a:t>
            </a:r>
            <a:r>
              <a:rPr lang="en-US" sz="2400" b="0" i="1" dirty="0" smtClean="0">
                <a:solidFill>
                  <a:srgbClr val="000000"/>
                </a:solidFill>
              </a:rPr>
              <a:t>Sample Responses</a:t>
            </a:r>
            <a:r>
              <a:rPr lang="en-US" sz="2400" b="0" dirty="0" smtClean="0">
                <a:solidFill>
                  <a:srgbClr val="000000"/>
                </a:solidFill>
              </a:rPr>
              <a:t>. </a:t>
            </a:r>
          </a:p>
          <a:p>
            <a:endParaRPr lang="en-GB" sz="1000" b="0" dirty="0" smtClean="0">
              <a:solidFill>
                <a:srgbClr val="000000"/>
              </a:solidFill>
            </a:endParaRPr>
          </a:p>
          <a:p>
            <a:r>
              <a:rPr lang="en-US" sz="2400" b="0" dirty="0" smtClean="0">
                <a:solidFill>
                  <a:srgbClr val="000000"/>
                </a:solidFill>
              </a:rPr>
              <a:t>Read through each </a:t>
            </a:r>
            <a:r>
              <a:rPr lang="en-US" sz="2400" b="0" i="1" dirty="0" smtClean="0">
                <a:solidFill>
                  <a:srgbClr val="000000"/>
                </a:solidFill>
              </a:rPr>
              <a:t>Sample Responses </a:t>
            </a:r>
            <a:r>
              <a:rPr lang="en-US" sz="2400" b="0" dirty="0" smtClean="0">
                <a:solidFill>
                  <a:srgbClr val="000000"/>
                </a:solidFill>
              </a:rPr>
              <a:t>together carefully. </a:t>
            </a:r>
          </a:p>
          <a:p>
            <a:endParaRPr lang="en-GB" sz="1000" b="0" dirty="0" smtClean="0">
              <a:solidFill>
                <a:srgbClr val="000000"/>
              </a:solidFill>
            </a:endParaRPr>
          </a:p>
          <a:p>
            <a:r>
              <a:rPr lang="en-US" sz="2400" b="0" dirty="0" smtClean="0">
                <a:solidFill>
                  <a:srgbClr val="000000"/>
                </a:solidFill>
              </a:rPr>
              <a:t>Highlight and explain what the student did well.</a:t>
            </a:r>
          </a:p>
          <a:p>
            <a:endParaRPr lang="en-US" sz="1000" b="0" dirty="0" smtClean="0">
              <a:solidFill>
                <a:srgbClr val="000000"/>
              </a:solidFill>
            </a:endParaRPr>
          </a:p>
          <a:p>
            <a:r>
              <a:rPr lang="en-US" sz="2400" b="0" dirty="0" smtClean="0">
                <a:solidFill>
                  <a:srgbClr val="000000"/>
                </a:solidFill>
              </a:rPr>
              <a:t>Highlight and explain what the student could improve.</a:t>
            </a:r>
          </a:p>
          <a:p>
            <a:endParaRPr lang="en-US" sz="1000" b="0" dirty="0" smtClean="0">
              <a:solidFill>
                <a:srgbClr val="000000"/>
              </a:solidFill>
            </a:endParaRPr>
          </a:p>
          <a:p>
            <a:r>
              <a:rPr lang="en-US" sz="2400" b="0" dirty="0" smtClean="0">
                <a:solidFill>
                  <a:srgbClr val="000000"/>
                </a:solidFill>
              </a:rPr>
              <a:t>What questions would you like to ask the student?  </a:t>
            </a:r>
          </a:p>
          <a:p>
            <a:endParaRPr lang="en-US" sz="1000" b="0" dirty="0" smtClean="0">
              <a:solidFill>
                <a:srgbClr val="000000"/>
              </a:solidFill>
            </a:endParaRPr>
          </a:p>
          <a:p>
            <a:r>
              <a:rPr lang="en-US" sz="2400" b="0" dirty="0" smtClean="0">
                <a:solidFill>
                  <a:srgbClr val="000000"/>
                </a:solidFill>
              </a:rPr>
              <a:t>When you have worked on one solution, choose another to work on together. </a:t>
            </a:r>
          </a:p>
          <a:p>
            <a:pPr>
              <a:buNone/>
            </a:pPr>
            <a:endParaRPr lang="en-GB" sz="2400" b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P-</a:t>
            </a:r>
            <a:fld id="{350C2255-24A6-BD4E-B151-96B348EA12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73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Ewan’s Response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P-</a:t>
            </a:r>
            <a:fld id="{350C2255-24A6-BD4E-B151-96B348EA12B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an.tiff"/>
          <p:cNvPicPr/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sharpenSoften amount="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2052" y="1043909"/>
            <a:ext cx="4101148" cy="5107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8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Thabit’s</a:t>
            </a:r>
            <a:r>
              <a:rPr lang="en-GB" dirty="0" smtClean="0"/>
              <a:t> Response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P-</a:t>
            </a:r>
            <a:fld id="{350C2255-24A6-BD4E-B151-96B348EA12B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DCC Thabit SSW.tiff"/>
          <p:cNvPicPr/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sharpenSoften amount="87000"/>
                    </a14:imgEffect>
                    <a14:imgEffect>
                      <a14:brightnessContrast contrast="7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061084"/>
            <a:ext cx="4356100" cy="49206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 descr="DCC Thabit 2 SSW.tif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r="http://schemas.openxmlformats.org/officeDocument/2006/relationships" xmlns:lc="http://schemas.openxmlformats.org/drawingml/2006/lockedCanva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6200000">
            <a:off x="5275773" y="1096771"/>
            <a:ext cx="3088958" cy="4013900"/>
          </a:xfrm>
          <a:prstGeom prst="rect">
            <a:avLst/>
          </a:prstGeom>
          <a:ln w="6350">
            <a:solidFill>
              <a:schemeClr val="tx1"/>
            </a:solidFill>
          </a:ln>
          <a:effectLst/>
          <a:extLst>
            <a:ext uri="{FAA26D3D-D897-4be2-8F04-BA451C77F1D7}">
              <ma14:placeholderFlag xmlns:ma14="http://schemas.microsoft.com/office/mac/drawingml/2011/main" xmlns:lc="http://schemas.openxmlformats.org/drawingml/2006/lockedCanvas" xmlns:a="http://schemas.openxmlformats.org/drawingml/2006/main" xmlns=""/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99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Julie’s Response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P-</a:t>
            </a:r>
            <a:fld id="{350C2255-24A6-BD4E-B151-96B348EA12B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DCC Julie SSW.tiff"/>
          <p:cNvPicPr/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sharpenSoften amount="70000"/>
                    </a14:imgEffect>
                    <a14:imgEffect>
                      <a14:brightnessContrast brigh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" y="1046480"/>
            <a:ext cx="7480300" cy="510508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30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 slides">
  <a:themeElements>
    <a:clrScheme name="Custom 1">
      <a:dk1>
        <a:sysClr val="windowText" lastClr="000000"/>
      </a:dk1>
      <a:lt1>
        <a:sysClr val="window" lastClr="FFFFFF"/>
      </a:lt1>
      <a:dk2>
        <a:srgbClr val="710E0E"/>
      </a:dk2>
      <a:lt2>
        <a:srgbClr val="FFFCF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317</Words>
  <Application>Microsoft Macintosh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MAP slides</vt:lpstr>
      <vt:lpstr>Design a Candy Carton</vt:lpstr>
      <vt:lpstr>Design a Candy Carton</vt:lpstr>
      <vt:lpstr>A Piece of Candy</vt:lpstr>
      <vt:lpstr>Designing a Carton Together</vt:lpstr>
      <vt:lpstr>Sample Responses to Discuss</vt:lpstr>
      <vt:lpstr>Ewan’s Response</vt:lpstr>
      <vt:lpstr>Thabit’s Response</vt:lpstr>
      <vt:lpstr>Julie’s Response</vt:lpstr>
    </vt:vector>
  </TitlesOfParts>
  <Manager/>
  <Company>University of Nottingham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Linear Equations in Two Variables </dc:title>
  <dc:subject/>
  <dc:creator>Daniel</dc:creator>
  <cp:keywords/>
  <dc:description/>
  <cp:lastModifiedBy>Malcolm Swan</cp:lastModifiedBy>
  <cp:revision>79</cp:revision>
  <cp:lastPrinted>2010-10-21T12:22:38Z</cp:lastPrinted>
  <dcterms:created xsi:type="dcterms:W3CDTF">2013-01-21T14:36:10Z</dcterms:created>
  <dcterms:modified xsi:type="dcterms:W3CDTF">2013-01-21T14:41:26Z</dcterms:modified>
  <cp:category/>
</cp:coreProperties>
</file>